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7" r:id="rId4"/>
    <p:sldId id="258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73" r:id="rId16"/>
    <p:sldId id="274" r:id="rId17"/>
    <p:sldId id="276" r:id="rId18"/>
    <p:sldId id="278" r:id="rId19"/>
    <p:sldId id="285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7D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06B30E-847F-491C-B7E7-500C23F5C39C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CFF9DB-6A4F-43AF-BAC0-A8BDFFA51CE6}">
      <dgm:prSet phldrT="[Текст]" custT="1"/>
      <dgm:spPr/>
      <dgm:t>
        <a:bodyPr/>
        <a:lstStyle/>
        <a:p>
          <a:r>
            <a:rPr lang="ru-RU" sz="2400" b="1" i="1" dirty="0" smtClean="0">
              <a:latin typeface="Times New Roman" pitchFamily="18" charset="0"/>
              <a:cs typeface="Times New Roman" pitchFamily="18" charset="0"/>
            </a:rPr>
            <a:t>Социально-</a:t>
          </a:r>
          <a:r>
            <a:rPr lang="ru-RU" sz="2400" b="1" i="1" dirty="0" err="1" smtClean="0">
              <a:latin typeface="Times New Roman" pitchFamily="18" charset="0"/>
              <a:cs typeface="Times New Roman" pitchFamily="18" charset="0"/>
            </a:rPr>
            <a:t>коммуниктивное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3DAD2497-23B7-4197-A751-D8D5CA02ED67}" type="parTrans" cxnId="{40327E45-743D-4D7A-B07E-4A2E41B5B327}">
      <dgm:prSet/>
      <dgm:spPr/>
      <dgm:t>
        <a:bodyPr/>
        <a:lstStyle/>
        <a:p>
          <a:endParaRPr lang="ru-RU"/>
        </a:p>
      </dgm:t>
    </dgm:pt>
    <dgm:pt modelId="{DDBE05B9-43FF-4050-956C-53685436579B}" type="sibTrans" cxnId="{40327E45-743D-4D7A-B07E-4A2E41B5B327}">
      <dgm:prSet/>
      <dgm:spPr/>
      <dgm:t>
        <a:bodyPr/>
        <a:lstStyle/>
        <a:p>
          <a:endParaRPr lang="ru-RU"/>
        </a:p>
      </dgm:t>
    </dgm:pt>
    <dgm:pt modelId="{E35F7269-A639-45E4-9EDF-D8E8FA574D7D}">
      <dgm:prSet phldrT="[Текст]" custT="1"/>
      <dgm:spPr/>
      <dgm:t>
        <a:bodyPr/>
        <a:lstStyle/>
        <a:p>
          <a:r>
            <a:rPr lang="ru-RU" sz="2400" b="1" i="1" dirty="0">
              <a:latin typeface="Times New Roman" pitchFamily="18" charset="0"/>
              <a:cs typeface="Times New Roman" pitchFamily="18" charset="0"/>
            </a:rPr>
            <a:t>Речевое</a:t>
          </a:r>
        </a:p>
      </dgm:t>
    </dgm:pt>
    <dgm:pt modelId="{EC33C59C-CDC9-4AEF-8925-ED96CF72BA64}" type="parTrans" cxnId="{F2E13C10-EE12-4773-8C23-A2B89505C20E}">
      <dgm:prSet/>
      <dgm:spPr/>
      <dgm:t>
        <a:bodyPr/>
        <a:lstStyle/>
        <a:p>
          <a:endParaRPr lang="ru-RU"/>
        </a:p>
      </dgm:t>
    </dgm:pt>
    <dgm:pt modelId="{04D0368E-C43B-4151-9505-843D1C0FBC37}" type="sibTrans" cxnId="{F2E13C10-EE12-4773-8C23-A2B89505C20E}">
      <dgm:prSet/>
      <dgm:spPr/>
      <dgm:t>
        <a:bodyPr/>
        <a:lstStyle/>
        <a:p>
          <a:endParaRPr lang="ru-RU"/>
        </a:p>
      </dgm:t>
    </dgm:pt>
    <dgm:pt modelId="{2FF511F6-E924-4745-846A-705FA4798E60}" type="pres">
      <dgm:prSet presAssocID="{D206B30E-847F-491C-B7E7-500C23F5C39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2515FD-B783-4929-BA9C-A7DCC36916FA}" type="pres">
      <dgm:prSet presAssocID="{B5CFF9DB-6A4F-43AF-BAC0-A8BDFFA51CE6}" presName="node" presStyleLbl="node1" presStyleIdx="0" presStyleCnt="2" custScaleX="131206" custLinFactNeighborX="-8124" custLinFactNeighborY="12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3F0B40-BD23-42D8-BE2A-E9DB862A0F3E}" type="pres">
      <dgm:prSet presAssocID="{DDBE05B9-43FF-4050-956C-53685436579B}" presName="sibTrans" presStyleCnt="0"/>
      <dgm:spPr/>
    </dgm:pt>
    <dgm:pt modelId="{5E7499B9-9E6A-402E-AF6D-8A3AF405E1C0}" type="pres">
      <dgm:prSet presAssocID="{E35F7269-A639-45E4-9EDF-D8E8FA574D7D}" presName="node" presStyleLbl="node1" presStyleIdx="1" presStyleCnt="2" custScaleX="131208" custLinFactNeighborX="-8123" custLinFactNeighborY="33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327E45-743D-4D7A-B07E-4A2E41B5B327}" srcId="{D206B30E-847F-491C-B7E7-500C23F5C39C}" destId="{B5CFF9DB-6A4F-43AF-BAC0-A8BDFFA51CE6}" srcOrd="0" destOrd="0" parTransId="{3DAD2497-23B7-4197-A751-D8D5CA02ED67}" sibTransId="{DDBE05B9-43FF-4050-956C-53685436579B}"/>
    <dgm:cxn modelId="{9B1ED417-E8EB-4B53-A46E-F5DB850FF818}" type="presOf" srcId="{D206B30E-847F-491C-B7E7-500C23F5C39C}" destId="{2FF511F6-E924-4745-846A-705FA4798E60}" srcOrd="0" destOrd="0" presId="urn:microsoft.com/office/officeart/2005/8/layout/default#1"/>
    <dgm:cxn modelId="{779483B2-49F8-43E5-B23F-294C0B219AB8}" type="presOf" srcId="{B5CFF9DB-6A4F-43AF-BAC0-A8BDFFA51CE6}" destId="{C72515FD-B783-4929-BA9C-A7DCC36916FA}" srcOrd="0" destOrd="0" presId="urn:microsoft.com/office/officeart/2005/8/layout/default#1"/>
    <dgm:cxn modelId="{961AA46F-7E9C-422F-B805-C2057CC0C597}" type="presOf" srcId="{E35F7269-A639-45E4-9EDF-D8E8FA574D7D}" destId="{5E7499B9-9E6A-402E-AF6D-8A3AF405E1C0}" srcOrd="0" destOrd="0" presId="urn:microsoft.com/office/officeart/2005/8/layout/default#1"/>
    <dgm:cxn modelId="{F2E13C10-EE12-4773-8C23-A2B89505C20E}" srcId="{D206B30E-847F-491C-B7E7-500C23F5C39C}" destId="{E35F7269-A639-45E4-9EDF-D8E8FA574D7D}" srcOrd="1" destOrd="0" parTransId="{EC33C59C-CDC9-4AEF-8925-ED96CF72BA64}" sibTransId="{04D0368E-C43B-4151-9505-843D1C0FBC37}"/>
    <dgm:cxn modelId="{E8BE03B1-393E-48C2-BBAB-E2750EEF316B}" type="presParOf" srcId="{2FF511F6-E924-4745-846A-705FA4798E60}" destId="{C72515FD-B783-4929-BA9C-A7DCC36916FA}" srcOrd="0" destOrd="0" presId="urn:microsoft.com/office/officeart/2005/8/layout/default#1"/>
    <dgm:cxn modelId="{7F278667-92D2-4FEF-8A05-4CB91863E4D4}" type="presParOf" srcId="{2FF511F6-E924-4745-846A-705FA4798E60}" destId="{7A3F0B40-BD23-42D8-BE2A-E9DB862A0F3E}" srcOrd="1" destOrd="0" presId="urn:microsoft.com/office/officeart/2005/8/layout/default#1"/>
    <dgm:cxn modelId="{F12C64D0-2019-47E1-B9C0-1B2E77D1721F}" type="presParOf" srcId="{2FF511F6-E924-4745-846A-705FA4798E60}" destId="{5E7499B9-9E6A-402E-AF6D-8A3AF405E1C0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2515FD-B783-4929-BA9C-A7DCC36916FA}">
      <dsp:nvSpPr>
        <dsp:cNvPr id="0" name=""/>
        <dsp:cNvSpPr/>
      </dsp:nvSpPr>
      <dsp:spPr>
        <a:xfrm>
          <a:off x="743743" y="231806"/>
          <a:ext cx="4100700" cy="1875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Times New Roman" pitchFamily="18" charset="0"/>
              <a:cs typeface="Times New Roman" pitchFamily="18" charset="0"/>
            </a:rPr>
            <a:t>Социально-</a:t>
          </a:r>
          <a:r>
            <a:rPr lang="ru-RU" sz="2400" b="1" i="1" kern="1200" dirty="0" err="1" smtClean="0">
              <a:latin typeface="Times New Roman" pitchFamily="18" charset="0"/>
              <a:cs typeface="Times New Roman" pitchFamily="18" charset="0"/>
            </a:rPr>
            <a:t>коммуниктивное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3743" y="231806"/>
        <a:ext cx="4100700" cy="1875234"/>
      </dsp:txXfrm>
    </dsp:sp>
    <dsp:sp modelId="{5E7499B9-9E6A-402E-AF6D-8A3AF405E1C0}">
      <dsp:nvSpPr>
        <dsp:cNvPr id="0" name=""/>
        <dsp:cNvSpPr/>
      </dsp:nvSpPr>
      <dsp:spPr>
        <a:xfrm>
          <a:off x="743743" y="2188765"/>
          <a:ext cx="4100762" cy="1875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latin typeface="Times New Roman" pitchFamily="18" charset="0"/>
              <a:cs typeface="Times New Roman" pitchFamily="18" charset="0"/>
            </a:rPr>
            <a:t>Речевое</a:t>
          </a:r>
        </a:p>
      </dsp:txBody>
      <dsp:txXfrm>
        <a:off x="743743" y="2188765"/>
        <a:ext cx="4100762" cy="1875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74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"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игровые технологии в развитии речевой активности дошкольников"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 воспитатель </a:t>
            </a:r>
            <a:endParaRPr lang="ru-RU" sz="34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младшей  </a:t>
            </a:r>
            <a:r>
              <a:rPr lang="ru-RU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r>
              <a:rPr lang="ru-RU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Гарифуллина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Раиля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Рамилевна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2020 г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Больница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564904"/>
            <a:ext cx="2736304" cy="3130720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492896"/>
            <a:ext cx="3248392" cy="3248392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0691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Поездка на транспорте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Поход в театр (магазин и др.)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492896"/>
            <a:ext cx="3669804" cy="3030141"/>
          </a:xfrm>
          <a:prstGeom prst="rect">
            <a:avLst/>
          </a:prstGeom>
          <a:ln w="228600" cap="sq" cmpd="thickThin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492896"/>
            <a:ext cx="3312368" cy="3103463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5143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Театрализованные игры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Инсценировка сказки «Репка»</a:t>
            </a:r>
            <a:endParaRPr lang="ru-RU" sz="2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–драматизация «Кошкин дом»</a:t>
            </a:r>
            <a:endParaRPr lang="ru-RU" sz="2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650" y="2174875"/>
            <a:ext cx="3951288" cy="395128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0268" y="2174875"/>
            <a:ext cx="3951288" cy="3951288"/>
          </a:xfrm>
        </p:spPr>
      </p:pic>
    </p:spTree>
    <p:extLst>
      <p:ext uri="{BB962C8B-B14F-4D97-AF65-F5344CB8AC3E}">
        <p14:creationId xmlns:p14="http://schemas.microsoft.com/office/powerpoint/2010/main" xmlns="" val="414311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Театрализованные игры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Угадай, что я делаю?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живешь?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636911"/>
            <a:ext cx="3625354" cy="3489251"/>
          </a:xfrm>
          <a:prstGeom prst="rect">
            <a:avLst/>
          </a:prstGeom>
          <a:ln w="22860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708920"/>
            <a:ext cx="3543766" cy="3312368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83656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Речевое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 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Применение игровых технологий в работе позволяет повышать успешность обучения детей с речевыми нарушениями.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65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Проведение специально подобранных игр создает максимально благоприятные условия для развития речи детей. Например таких технологий, как: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Игровые технологии направленные на развитие мелкой моторики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Игровые технологии направленные на развитие артикуляционной моторики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Игровые технологии направленные на развитие дыхания и голоса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8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направленные на развитие мелкой моторики</a:t>
            </a:r>
            <a:b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«Домик для пуговиц»</a:t>
            </a:r>
          </a:p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«Иголки для ежика»</a:t>
            </a:r>
            <a:endParaRPr lang="ru-RU" sz="2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«Сенсорная коробка»</a:t>
            </a:r>
          </a:p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sz="2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фрутокрышками</a:t>
            </a:r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796" y="2174875"/>
            <a:ext cx="3932995" cy="395128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231" y="2174875"/>
            <a:ext cx="3973362" cy="3951288"/>
          </a:xfrm>
        </p:spPr>
      </p:pic>
    </p:spTree>
    <p:extLst>
      <p:ext uri="{BB962C8B-B14F-4D97-AF65-F5344CB8AC3E}">
        <p14:creationId xmlns:p14="http://schemas.microsoft.com/office/powerpoint/2010/main" xmlns="" val="16751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направленные на развитие артикуляционной моторики</a:t>
            </a:r>
            <a:b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для губ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для языка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635448"/>
            <a:ext cx="3741812" cy="3030141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634853"/>
            <a:ext cx="3600400" cy="3031331"/>
          </a:xfrm>
          <a:prstGeom prst="rect">
            <a:avLst/>
          </a:prstGeom>
          <a:ln w="228600" cap="sq" cmpd="thickThin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6551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 технологии направленные на развитие дыхания и голоса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936366"/>
            <a:ext cx="4762872" cy="597743"/>
          </a:xfrm>
        </p:spPr>
        <p:txBody>
          <a:bodyPr>
            <a:normAutofit/>
          </a:bodyPr>
          <a:lstStyle/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« Сдуй </a:t>
            </a:r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кусочек ваты со </a:t>
            </a:r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стола»</a:t>
            </a:r>
            <a:endParaRPr lang="ru-RU" sz="2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1" y="2852936"/>
            <a:ext cx="3360373" cy="2520280"/>
          </a:xfrm>
          <a:prstGeom prst="rect">
            <a:avLst/>
          </a:prstGeom>
          <a:ln w="2286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564904"/>
            <a:ext cx="3200231" cy="314096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4911975" y="1916832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Кто спрятался ?«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37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образом, речевое развитие в игровой форме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деятельности дает большой результат: наблюдается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абсолютно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всех детей участвовать в этом процессе,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который активизирует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мыслительную деятельность,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обогащает словарный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запас детей, развивает умение наблюдать,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выделять главное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конкретизировать информацию,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сопоставлять предметы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признаки и явления,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систематизировать накопленные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знания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Поэтому применение игровых технологий в речевом развитии – очень эффективно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752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76672"/>
            <a:ext cx="6203032" cy="1512168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i="1" dirty="0"/>
              <a:t>             </a:t>
            </a:r>
            <a:r>
              <a:rPr lang="ru-RU" sz="1800" i="1" dirty="0"/>
              <a:t>Без игры нет, и не может быть полноценного умственного развития.  Игра  –  это  огромное  светлое  окно,  через которое в духовный     мир     ребенка     вливается      живительный      поток представлений,  понятий.  Игра – это  искра, зажигающая огонек пытливости и любознательности.</a:t>
            </a:r>
            <a:br>
              <a:rPr lang="ru-RU" sz="1800" i="1" dirty="0"/>
            </a:br>
            <a:r>
              <a:rPr lang="ru-RU" sz="1800" i="1" dirty="0"/>
              <a:t>В. А. Сухомлинский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В Федеральных государственных общеобразовательных стандартах ДО игра рассматривается как важное средство социализации личности ребенка – дошкольника. Право на игру зафиксировано в Конвенции о правах ребенка (ст. 31).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В условиях введения ФГОС ДО для педагогов важно понять: что представляют собой игровые технологии, как использовать их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-образовательном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процессе?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6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04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Сущность игровых технологий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заключается в совокупности огромного количества методов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 приемов организации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-образовательного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процесса в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форме различных игр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45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374441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Цель игровой технологии - не менять ребёнка и не переделывать его, не учить его каким-то специальным поведенческим навыкам, а дать возможность «прожить» в игре волнующие его ситуации при полном внимании и сопереживании взрослого.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2858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      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Согласно   ФГОС    ДО    содержание    образовательной программы в ДОУ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– образовательные области) 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познавательное развитие;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художественно-эстетическое развитие;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физическое развитие.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65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764704"/>
            <a:ext cx="6851104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Понятие "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современные игровые технологии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речевом развитие» включает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достаточно обширную группу методов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приемов организации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педагогического процесса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форме различных педагогических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игровых приемов и ситуаций в образовательном процессе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происходит по следующим основным направлениям: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•дидактическая цель ставится перед детьми в форме игровой задачи;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•деятельность подчиняется правилам игры;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•учебный материал используется в качестве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еѐ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средства;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•в деятельность вводится элемент соревнования, который переводит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дидактическую задачу в игровую;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•успешное выполнение дидактического задания связывается с игровым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результатом</a:t>
            </a:r>
          </a:p>
        </p:txBody>
      </p:sp>
    </p:spTree>
    <p:extLst>
      <p:ext uri="{BB962C8B-B14F-4D97-AF65-F5344CB8AC3E}">
        <p14:creationId xmlns:p14="http://schemas.microsoft.com/office/powerpoint/2010/main" xmlns="" val="305627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РАССМОТРИМ ПРИМЕНЕНИЕ ИГРОВЫХ ТЕХНОЛОГИЙ В ОБРАЗОВАТЕЛЬНОМ ПРОЦЕССЕ ДОУ ПО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НАПРАВЛЕНИЯМ </a:t>
            </a:r>
            <a:r>
              <a:rPr lang="ru-R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 КОММУНИКАТИВНОЕ РАЗВИТИЕ 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РЕЧЕВОЕ РАЗВИТИЕ.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35159538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383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Социально-коммуникативное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  направлено   на   усвоение   норм   и    ценностей, принятых в обществе, развитие общения и взаимодействия ребёнка    со    взрослыми     и     сверстниками;       развитие эмоциональной              отзывчивости,             сопереживания, формирование   готовности   к  совместной  деятельности со сверстниками.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ИГРОВАЯ ТЕХНОЛОГИЯ ВКЛЮЧАЕТ В СЕБЯ: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Игровые тренинги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Сюжетно – ролевые игры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Театрализованные игры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0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 тренинги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«Вежливые слова» (слова приветствия, пожелания и др.)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игра «Теремок»</a:t>
            </a:r>
          </a:p>
        </p:txBody>
      </p:sp>
      <p:pic>
        <p:nvPicPr>
          <p:cNvPr id="2050" name="Picture 2" descr="D:\ФОТО РАБОТА\IMG_20200313_1016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3878484" cy="3025800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492896"/>
            <a:ext cx="3558976" cy="3024336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85508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12476</TotalTime>
  <Words>529</Words>
  <Application>Microsoft Office PowerPoint</Application>
  <PresentationFormat>Экран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"Современные игровые технологии в развитии речевой активности дошкольников"</vt:lpstr>
      <vt:lpstr>             Без игры нет, и не может быть полноценного умственного развития.  Игра  –  это  огромное  светлое  окно,  через которое в духовный     мир     ребенка     вливается      живительный      поток представлений,  понятий.  Игра – это  искра, зажигающая огонек пытливости и любознательности. В. А. Сухомлинский</vt:lpstr>
      <vt:lpstr>Сущность игровых технологий</vt:lpstr>
      <vt:lpstr>         Цель игровой технологии - не менять ребёнка и не переделывать его, не учить его каким-то специальным поведенческим навыкам, а дать возможность «прожить» в игре волнующие его ситуации при полном внимании и сопереживании взрослого.           </vt:lpstr>
      <vt:lpstr>Слайд 5</vt:lpstr>
      <vt:lpstr>Понятие "современные игровые технологии в речевом развитие» включает достаточно обширную группу методов и приемов организации педагогического процесса в форме различных педагогических игр. </vt:lpstr>
      <vt:lpstr>МЫ РАССМОТРИМ ПРИМЕНЕНИЕ ИГРОВЫХ ТЕХНОЛОГИЙ В ОБРАЗОВАТЕЛЬНОМ ПРОЦЕССЕ ДОУ ПО  НАПРАВЛЕНИЯМ СОЦИАЛЬНО- КОММУНИКАТИВНОЕ РАЗВИТИЕ  И РЕЧЕВОЕ РАЗВИТИЕ. </vt:lpstr>
      <vt:lpstr>Социально-коммуникативное </vt:lpstr>
      <vt:lpstr>Игровые тренинги</vt:lpstr>
      <vt:lpstr>Сюжетно-ролевые игры</vt:lpstr>
      <vt:lpstr>Сюжетно-ролевые игры</vt:lpstr>
      <vt:lpstr>Театрализованные игры</vt:lpstr>
      <vt:lpstr>Театрализованные игры</vt:lpstr>
      <vt:lpstr>Речевое</vt:lpstr>
      <vt:lpstr>Слайд 15</vt:lpstr>
      <vt:lpstr>Игры направленные на развитие мелкой моторики </vt:lpstr>
      <vt:lpstr>Игры направленные на развитие артикуляционной моторики </vt:lpstr>
      <vt:lpstr>Игровые технологии направленные на развитие дыхания и голоса 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137</cp:revision>
  <dcterms:created xsi:type="dcterms:W3CDTF">2013-01-06T18:32:13Z</dcterms:created>
  <dcterms:modified xsi:type="dcterms:W3CDTF">2020-12-02T07:40:02Z</dcterms:modified>
</cp:coreProperties>
</file>